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112544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262960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1580775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2355805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2930157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9A6C9FF5-F454-4028-86AB-42F7FDC7382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227928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9A6C9FF5-F454-4028-86AB-42F7FDC73824}" type="datetimeFigureOut">
              <a:rPr lang="nl-NL" smtClean="0"/>
              <a:t>30-6-2017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239622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9A6C9FF5-F454-4028-86AB-42F7FDC73824}" type="datetimeFigureOut">
              <a:rPr lang="nl-NL" smtClean="0"/>
              <a:t>30-6-2017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167646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A6C9FF5-F454-4028-86AB-42F7FDC73824}" type="datetimeFigureOut">
              <a:rPr lang="nl-NL" smtClean="0"/>
              <a:t>30-6-2017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3510733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A6C9FF5-F454-4028-86AB-42F7FDC7382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543655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A6C9FF5-F454-4028-86AB-42F7FDC7382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C6DF74-A852-42A7-AB05-B32D89FEC1A5}" type="slidenum">
              <a:rPr lang="nl-NL" smtClean="0"/>
              <a:t>‹nr.›</a:t>
            </a:fld>
            <a:endParaRPr lang="nl-NL"/>
          </a:p>
        </p:txBody>
      </p:sp>
    </p:spTree>
    <p:extLst>
      <p:ext uri="{BB962C8B-B14F-4D97-AF65-F5344CB8AC3E}">
        <p14:creationId xmlns:p14="http://schemas.microsoft.com/office/powerpoint/2010/main" val="403629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6C9FF5-F454-4028-86AB-42F7FDC73824}" type="datetimeFigureOut">
              <a:rPr lang="nl-NL" smtClean="0"/>
              <a:t>30-6-2017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6DF74-A852-42A7-AB05-B32D89FEC1A5}" type="slidenum">
              <a:rPr lang="nl-NL" smtClean="0"/>
              <a:t>‹nr.›</a:t>
            </a:fld>
            <a:endParaRPr lang="nl-NL"/>
          </a:p>
        </p:txBody>
      </p:sp>
    </p:spTree>
    <p:extLst>
      <p:ext uri="{BB962C8B-B14F-4D97-AF65-F5344CB8AC3E}">
        <p14:creationId xmlns:p14="http://schemas.microsoft.com/office/powerpoint/2010/main" val="721567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outu.be/TR9r_wR3Z_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Sociaal werk 2</a:t>
            </a:r>
          </a:p>
        </p:txBody>
      </p:sp>
      <p:sp>
        <p:nvSpPr>
          <p:cNvPr id="3" name="Ondertitel 2"/>
          <p:cNvSpPr>
            <a:spLocks noGrp="1"/>
          </p:cNvSpPr>
          <p:nvPr>
            <p:ph type="subTitle" idx="1"/>
          </p:nvPr>
        </p:nvSpPr>
        <p:spPr/>
        <p:txBody>
          <a:bodyPr/>
          <a:lstStyle/>
          <a:p>
            <a:r>
              <a:rPr lang="nl-NL" dirty="0"/>
              <a:t>Stoornis/beperkingen</a:t>
            </a:r>
          </a:p>
          <a:p>
            <a:r>
              <a:rPr lang="nl-NL" dirty="0"/>
              <a:t>Stoornissen Thema 10 les 4</a:t>
            </a:r>
          </a:p>
        </p:txBody>
      </p:sp>
    </p:spTree>
    <p:extLst>
      <p:ext uri="{BB962C8B-B14F-4D97-AF65-F5344CB8AC3E}">
        <p14:creationId xmlns:p14="http://schemas.microsoft.com/office/powerpoint/2010/main" val="1900675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a:hlinkClick r:id="rId2"/>
              </a:rPr>
              <a:t>https://youtu.be/TR9r_wR3Z_E</a:t>
            </a:r>
            <a:endParaRPr lang="nl-NL" dirty="0"/>
          </a:p>
          <a:p>
            <a:endParaRPr lang="nl-NL" dirty="0"/>
          </a:p>
          <a:p>
            <a:endParaRPr lang="nl-NL" dirty="0"/>
          </a:p>
        </p:txBody>
      </p:sp>
    </p:spTree>
    <p:extLst>
      <p:ext uri="{BB962C8B-B14F-4D97-AF65-F5344CB8AC3E}">
        <p14:creationId xmlns:p14="http://schemas.microsoft.com/office/powerpoint/2010/main" val="2147141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Bekende personen met deze klachten</a:t>
            </a:r>
          </a:p>
        </p:txBody>
      </p:sp>
      <p:sp>
        <p:nvSpPr>
          <p:cNvPr id="3" name="Tijdelijke aanduiding voor inhoud 2"/>
          <p:cNvSpPr>
            <a:spLocks noGrp="1"/>
          </p:cNvSpPr>
          <p:nvPr>
            <p:ph idx="1"/>
          </p:nvPr>
        </p:nvSpPr>
        <p:spPr>
          <a:xfrm>
            <a:off x="677334" y="1510748"/>
            <a:ext cx="8596668" cy="5234609"/>
          </a:xfrm>
        </p:spPr>
        <p:txBody>
          <a:bodyPr>
            <a:normAutofit fontScale="77500" lnSpcReduction="20000"/>
          </a:bodyPr>
          <a:lstStyle/>
          <a:p>
            <a:r>
              <a:rPr lang="nl-NL" dirty="0" err="1"/>
              <a:t>Showbiz</a:t>
            </a:r>
            <a:r>
              <a:rPr lang="nl-NL" dirty="0"/>
              <a:t>: Marilyn Monroe, Kurt </a:t>
            </a:r>
            <a:r>
              <a:rPr lang="nl-NL" dirty="0" err="1"/>
              <a:t>Cobain</a:t>
            </a:r>
            <a:r>
              <a:rPr lang="nl-NL" dirty="0"/>
              <a:t>, </a:t>
            </a:r>
            <a:r>
              <a:rPr lang="nl-NL" dirty="0" err="1"/>
              <a:t>Sinéad</a:t>
            </a:r>
            <a:r>
              <a:rPr lang="nl-NL" dirty="0"/>
              <a:t> O’Connor, Anthonie </a:t>
            </a:r>
            <a:r>
              <a:rPr lang="nl-NL" dirty="0" err="1"/>
              <a:t>Kalmerling</a:t>
            </a:r>
            <a:r>
              <a:rPr lang="nl-NL" dirty="0"/>
              <a:t>, Robin Williams</a:t>
            </a:r>
          </a:p>
          <a:p>
            <a:r>
              <a:rPr lang="nl-NL" dirty="0"/>
              <a:t>Politiek: Winston Churchill,</a:t>
            </a:r>
          </a:p>
          <a:p>
            <a:r>
              <a:rPr lang="nl-NL" dirty="0"/>
              <a:t>Religieuze leiders: Maarten Luther King</a:t>
            </a:r>
          </a:p>
          <a:p>
            <a:r>
              <a:rPr lang="nl-NL" dirty="0"/>
              <a:t>Dichters: Sylvia </a:t>
            </a:r>
            <a:r>
              <a:rPr lang="nl-NL" dirty="0" err="1"/>
              <a:t>Plath</a:t>
            </a:r>
            <a:r>
              <a:rPr lang="nl-NL" dirty="0"/>
              <a:t>, </a:t>
            </a:r>
            <a:r>
              <a:rPr lang="nl-NL" dirty="0" err="1"/>
              <a:t>Alexandr</a:t>
            </a:r>
            <a:r>
              <a:rPr lang="nl-NL" dirty="0"/>
              <a:t> Poesjkin, Charles Baudelaire, Johann </a:t>
            </a:r>
            <a:r>
              <a:rPr lang="nl-NL" dirty="0" err="1"/>
              <a:t>W.Goethe</a:t>
            </a:r>
            <a:endParaRPr lang="nl-NL" dirty="0"/>
          </a:p>
          <a:p>
            <a:r>
              <a:rPr lang="nl-NL" dirty="0"/>
              <a:t>Filosofen: Friedrich Nietzsche, </a:t>
            </a:r>
            <a:r>
              <a:rPr lang="nl-NL" dirty="0" err="1"/>
              <a:t>Søren</a:t>
            </a:r>
            <a:r>
              <a:rPr lang="nl-NL" dirty="0"/>
              <a:t> Kierkegaard, Socrates, Plato</a:t>
            </a:r>
          </a:p>
          <a:p>
            <a:r>
              <a:rPr lang="nl-NL" dirty="0"/>
              <a:t>Schilders: Vincent van Gogh, Michelangelo</a:t>
            </a:r>
          </a:p>
          <a:p>
            <a:r>
              <a:rPr lang="nl-NL" dirty="0"/>
              <a:t>Schrijvers: Joost Zwagermans Simon Vestdijk, Charles Dickens, Virginia </a:t>
            </a:r>
            <a:r>
              <a:rPr lang="nl-NL" dirty="0" err="1"/>
              <a:t>Woolf</a:t>
            </a:r>
            <a:r>
              <a:rPr lang="nl-NL" dirty="0"/>
              <a:t>, Maarten Biesheuvel ,William </a:t>
            </a:r>
            <a:r>
              <a:rPr lang="nl-NL" dirty="0" err="1"/>
              <a:t>Styron</a:t>
            </a:r>
            <a:r>
              <a:rPr lang="nl-NL" dirty="0"/>
              <a:t> (schrijver van </a:t>
            </a:r>
            <a:r>
              <a:rPr lang="nl-NL" dirty="0" err="1"/>
              <a:t>Sophie’s</a:t>
            </a:r>
            <a:r>
              <a:rPr lang="nl-NL" dirty="0"/>
              <a:t> </a:t>
            </a:r>
            <a:r>
              <a:rPr lang="nl-NL" dirty="0" err="1"/>
              <a:t>Choice</a:t>
            </a:r>
            <a:r>
              <a:rPr lang="nl-NL" dirty="0"/>
              <a:t>), Ernest Hemmingway</a:t>
            </a:r>
          </a:p>
          <a:p>
            <a:r>
              <a:rPr lang="nl-NL" dirty="0"/>
              <a:t>Mythische figuren: </a:t>
            </a:r>
            <a:r>
              <a:rPr lang="nl-NL" dirty="0" err="1"/>
              <a:t>Persephone</a:t>
            </a:r>
            <a:r>
              <a:rPr lang="nl-NL" dirty="0"/>
              <a:t>, </a:t>
            </a:r>
            <a:r>
              <a:rPr lang="nl-NL" dirty="0" err="1"/>
              <a:t>Icarus</a:t>
            </a:r>
            <a:r>
              <a:rPr lang="nl-NL" dirty="0"/>
              <a:t>, Hercules, Ajax</a:t>
            </a:r>
          </a:p>
          <a:p>
            <a:r>
              <a:rPr lang="nl-NL" dirty="0"/>
              <a:t>Componisten: Robert Schumann, Ludwig van Beethoven, Sergei </a:t>
            </a:r>
            <a:r>
              <a:rPr lang="nl-NL" dirty="0" err="1"/>
              <a:t>Rachmaninov</a:t>
            </a:r>
            <a:r>
              <a:rPr lang="nl-NL" dirty="0"/>
              <a:t>, Pjotr </a:t>
            </a:r>
            <a:r>
              <a:rPr lang="nl-NL" dirty="0" err="1"/>
              <a:t>I.Tsjaikovsky</a:t>
            </a:r>
            <a:r>
              <a:rPr lang="nl-NL" dirty="0"/>
              <a:t>, Chopin</a:t>
            </a:r>
          </a:p>
          <a:p>
            <a:r>
              <a:rPr lang="nl-NL" dirty="0"/>
              <a:t>Wetenschappers: Kay Redfield </a:t>
            </a:r>
            <a:r>
              <a:rPr lang="nl-NL" dirty="0" err="1"/>
              <a:t>Jamison</a:t>
            </a:r>
            <a:r>
              <a:rPr lang="nl-NL" dirty="0"/>
              <a:t>, Christiaan Huygens, Piet Vroon, Isaac Newton</a:t>
            </a:r>
          </a:p>
          <a:p>
            <a:endParaRPr lang="nl-NL" dirty="0"/>
          </a:p>
        </p:txBody>
      </p:sp>
    </p:spTree>
    <p:extLst>
      <p:ext uri="{BB962C8B-B14F-4D97-AF65-F5344CB8AC3E}">
        <p14:creationId xmlns:p14="http://schemas.microsoft.com/office/powerpoint/2010/main" val="213830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Vorige keer…</a:t>
            </a:r>
          </a:p>
        </p:txBody>
      </p:sp>
      <p:sp>
        <p:nvSpPr>
          <p:cNvPr id="3" name="Tijdelijke aanduiding voor inhoud 2"/>
          <p:cNvSpPr>
            <a:spLocks noGrp="1"/>
          </p:cNvSpPr>
          <p:nvPr>
            <p:ph idx="1"/>
          </p:nvPr>
        </p:nvSpPr>
        <p:spPr/>
        <p:txBody>
          <a:bodyPr/>
          <a:lstStyle/>
          <a:p>
            <a:r>
              <a:rPr lang="nl-NL" dirty="0"/>
              <a:t>Seksuele stoornissen en genderdysforie</a:t>
            </a:r>
          </a:p>
          <a:p>
            <a:r>
              <a:rPr lang="nl-NL" dirty="0"/>
              <a:t>Eetstoornissen en obesitas</a:t>
            </a:r>
          </a:p>
          <a:p>
            <a:r>
              <a:rPr lang="nl-NL" dirty="0"/>
              <a:t>Laaggeletterdheid.</a:t>
            </a:r>
          </a:p>
        </p:txBody>
      </p:sp>
    </p:spTree>
    <p:extLst>
      <p:ext uri="{BB962C8B-B14F-4D97-AF65-F5344CB8AC3E}">
        <p14:creationId xmlns:p14="http://schemas.microsoft.com/office/powerpoint/2010/main" val="1297503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Vandaag…</a:t>
            </a:r>
          </a:p>
        </p:txBody>
      </p:sp>
      <p:sp>
        <p:nvSpPr>
          <p:cNvPr id="3" name="Tijdelijke aanduiding voor inhoud 2"/>
          <p:cNvSpPr>
            <a:spLocks noGrp="1"/>
          </p:cNvSpPr>
          <p:nvPr>
            <p:ph idx="1"/>
          </p:nvPr>
        </p:nvSpPr>
        <p:spPr/>
        <p:txBody>
          <a:bodyPr/>
          <a:lstStyle/>
          <a:p>
            <a:r>
              <a:rPr lang="nl-NL" dirty="0"/>
              <a:t>Stoornissen…</a:t>
            </a:r>
          </a:p>
        </p:txBody>
      </p:sp>
    </p:spTree>
    <p:extLst>
      <p:ext uri="{BB962C8B-B14F-4D97-AF65-F5344CB8AC3E}">
        <p14:creationId xmlns:p14="http://schemas.microsoft.com/office/powerpoint/2010/main" val="239410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87482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Stemmingsstoornissen.</a:t>
            </a:r>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a:t>Theorie</a:t>
            </a:r>
          </a:p>
          <a:p>
            <a:endParaRPr lang="nl-NL" dirty="0"/>
          </a:p>
          <a:p>
            <a:r>
              <a:rPr lang="nl-NL" dirty="0"/>
              <a:t>De belangrijkste stemmingsstoornissen zijn:</a:t>
            </a:r>
          </a:p>
          <a:p>
            <a:endParaRPr lang="nl-NL" dirty="0"/>
          </a:p>
          <a:p>
            <a:r>
              <a:rPr lang="nl-NL" dirty="0"/>
              <a:t>Depressieve stoornis</a:t>
            </a:r>
          </a:p>
          <a:p>
            <a:endParaRPr lang="nl-NL" dirty="0"/>
          </a:p>
          <a:p>
            <a:r>
              <a:rPr lang="nl-NL" dirty="0"/>
              <a:t>Bipolaire stoornis( manisch depressief)</a:t>
            </a:r>
          </a:p>
          <a:p>
            <a:endParaRPr lang="nl-NL" dirty="0"/>
          </a:p>
          <a:p>
            <a:r>
              <a:rPr lang="nl-NL" dirty="0"/>
              <a:t>Schizo affectief. (kenmerk is hoge pieken en diepe dalen, maar er is een verschil met een bipolaire stoornis). Mensen schieten in een keer door naar of een manie of een depressie.</a:t>
            </a:r>
          </a:p>
          <a:p>
            <a:endParaRPr lang="nl-NL" dirty="0"/>
          </a:p>
        </p:txBody>
      </p:sp>
    </p:spTree>
    <p:extLst>
      <p:ext uri="{BB962C8B-B14F-4D97-AF65-F5344CB8AC3E}">
        <p14:creationId xmlns:p14="http://schemas.microsoft.com/office/powerpoint/2010/main" val="304635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arn(inVertical)">
                                      <p:cBhvr>
                                        <p:cTn id="7" dur="500"/>
                                        <p:tgtEl>
                                          <p:spTgt spid="3">
                                            <p:txEl>
                                              <p:pRg st="4" end="4"/>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barn(inVertical)">
                                      <p:cBhvr>
                                        <p:cTn id="10" dur="500"/>
                                        <p:tgtEl>
                                          <p:spTgt spid="3">
                                            <p:txEl>
                                              <p:pRg st="6" end="6"/>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barn(inVertical)">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a:t>Statistiek:</a:t>
            </a:r>
          </a:p>
          <a:p>
            <a:endParaRPr lang="nl-NL" dirty="0"/>
          </a:p>
          <a:p>
            <a:r>
              <a:rPr lang="nl-NL" dirty="0"/>
              <a:t>In Nederland maakt 15% van de mensen een depressieve periode door in zijn of haar leven.</a:t>
            </a:r>
          </a:p>
          <a:p>
            <a:endParaRPr lang="nl-NL" dirty="0"/>
          </a:p>
          <a:p>
            <a:r>
              <a:rPr lang="nl-NL" dirty="0"/>
              <a:t>Vrouwen hebben 2x zoveel kans op een depressie dan mannen. </a:t>
            </a:r>
          </a:p>
        </p:txBody>
      </p:sp>
    </p:spTree>
    <p:extLst>
      <p:ext uri="{BB962C8B-B14F-4D97-AF65-F5344CB8AC3E}">
        <p14:creationId xmlns:p14="http://schemas.microsoft.com/office/powerpoint/2010/main" val="394258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Depressie</a:t>
            </a:r>
          </a:p>
        </p:txBody>
      </p:sp>
      <p:sp>
        <p:nvSpPr>
          <p:cNvPr id="3" name="Tijdelijke aanduiding voor inhoud 2"/>
          <p:cNvSpPr>
            <a:spLocks noGrp="1"/>
          </p:cNvSpPr>
          <p:nvPr>
            <p:ph idx="1"/>
          </p:nvPr>
        </p:nvSpPr>
        <p:spPr/>
        <p:txBody>
          <a:bodyPr>
            <a:normAutofit fontScale="92500" lnSpcReduction="10000"/>
          </a:bodyPr>
          <a:lstStyle/>
          <a:p>
            <a:r>
              <a:rPr lang="nl-NL" dirty="0"/>
              <a:t>Wanneer spreek je van een depressie?</a:t>
            </a:r>
          </a:p>
          <a:p>
            <a:endParaRPr lang="nl-NL" dirty="0"/>
          </a:p>
          <a:p>
            <a:r>
              <a:rPr lang="nl-NL" dirty="0"/>
              <a:t>Een diagnose wordt gesteld als je last hebt van de volgende klachten.</a:t>
            </a:r>
          </a:p>
          <a:p>
            <a:pPr lvl="1"/>
            <a:r>
              <a:rPr lang="nl-NL" dirty="0"/>
              <a:t>Somber</a:t>
            </a:r>
          </a:p>
          <a:p>
            <a:pPr lvl="1"/>
            <a:r>
              <a:rPr lang="nl-NL" dirty="0"/>
              <a:t>Verlies in interesse in mensen/zaken </a:t>
            </a:r>
          </a:p>
          <a:p>
            <a:pPr lvl="1"/>
            <a:r>
              <a:rPr lang="nl-NL" dirty="0"/>
              <a:t>Lichamelijke onrust/ remmingen</a:t>
            </a:r>
          </a:p>
          <a:p>
            <a:pPr lvl="1"/>
            <a:r>
              <a:rPr lang="nl-NL" dirty="0"/>
              <a:t>Geen trek</a:t>
            </a:r>
          </a:p>
          <a:p>
            <a:pPr lvl="1"/>
            <a:r>
              <a:rPr lang="nl-NL" dirty="0"/>
              <a:t>Slaapproblemen</a:t>
            </a:r>
          </a:p>
          <a:p>
            <a:pPr lvl="1"/>
            <a:r>
              <a:rPr lang="nl-NL" dirty="0"/>
              <a:t>Vermoeidheid</a:t>
            </a:r>
          </a:p>
          <a:p>
            <a:pPr lvl="1"/>
            <a:r>
              <a:rPr lang="nl-NL" dirty="0"/>
              <a:t>Minderwaardigheidsgevoelens.(niet nihilistische)</a:t>
            </a:r>
          </a:p>
          <a:p>
            <a:pPr lvl="1"/>
            <a:r>
              <a:rPr lang="nl-NL" dirty="0"/>
              <a:t>Concentratie problemen</a:t>
            </a:r>
          </a:p>
          <a:p>
            <a:pPr lvl="1"/>
            <a:r>
              <a:rPr lang="nl-NL" dirty="0"/>
              <a:t>Gedachten over de dood</a:t>
            </a:r>
          </a:p>
          <a:p>
            <a:pPr lvl="1"/>
            <a:endParaRPr lang="nl-NL" dirty="0"/>
          </a:p>
        </p:txBody>
      </p:sp>
    </p:spTree>
    <p:extLst>
      <p:ext uri="{BB962C8B-B14F-4D97-AF65-F5344CB8AC3E}">
        <p14:creationId xmlns:p14="http://schemas.microsoft.com/office/powerpoint/2010/main" val="231262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 calcmode="lin" valueType="num">
                                      <p:cBhvr additive="base">
                                        <p:cTn id="3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Depressie 2</a:t>
            </a:r>
          </a:p>
        </p:txBody>
      </p:sp>
      <p:sp>
        <p:nvSpPr>
          <p:cNvPr id="3" name="Tijdelijke aanduiding voor inhoud 2"/>
          <p:cNvSpPr>
            <a:spLocks noGrp="1"/>
          </p:cNvSpPr>
          <p:nvPr>
            <p:ph idx="1"/>
          </p:nvPr>
        </p:nvSpPr>
        <p:spPr/>
        <p:txBody>
          <a:bodyPr/>
          <a:lstStyle/>
          <a:p>
            <a:r>
              <a:rPr lang="nl-NL" dirty="0"/>
              <a:t>Je spreek pas over een depressie als de klachten  minimaal 4 tot 6 weken aanhouden. </a:t>
            </a:r>
          </a:p>
          <a:p>
            <a:endParaRPr lang="nl-NL" dirty="0"/>
          </a:p>
          <a:p>
            <a:r>
              <a:rPr lang="nl-NL" dirty="0"/>
              <a:t>Ouderen</a:t>
            </a:r>
          </a:p>
          <a:p>
            <a:pPr lvl="1"/>
            <a:r>
              <a:rPr lang="nl-NL" dirty="0"/>
              <a:t>De klachten die bij een depressie horen komen ook veel voor bij ouderen, maar de diagnose word niet altijd gesteld.</a:t>
            </a:r>
          </a:p>
          <a:p>
            <a:pPr lvl="1"/>
            <a:endParaRPr lang="nl-NL" dirty="0"/>
          </a:p>
          <a:p>
            <a:pPr lvl="1"/>
            <a:r>
              <a:rPr lang="nl-NL" dirty="0"/>
              <a:t>Hoe komt dit?</a:t>
            </a:r>
          </a:p>
          <a:p>
            <a:pPr lvl="1"/>
            <a:r>
              <a:rPr lang="nl-NL" dirty="0"/>
              <a:t>En wat is dan de consequentie?</a:t>
            </a:r>
          </a:p>
          <a:p>
            <a:pPr lvl="1"/>
            <a:endParaRPr lang="nl-NL" dirty="0"/>
          </a:p>
        </p:txBody>
      </p:sp>
    </p:spTree>
    <p:extLst>
      <p:ext uri="{BB962C8B-B14F-4D97-AF65-F5344CB8AC3E}">
        <p14:creationId xmlns:p14="http://schemas.microsoft.com/office/powerpoint/2010/main" val="565414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Manie</a:t>
            </a:r>
          </a:p>
        </p:txBody>
      </p:sp>
      <p:sp>
        <p:nvSpPr>
          <p:cNvPr id="3" name="Tijdelijke aanduiding voor inhoud 2"/>
          <p:cNvSpPr>
            <a:spLocks noGrp="1"/>
          </p:cNvSpPr>
          <p:nvPr>
            <p:ph idx="1"/>
          </p:nvPr>
        </p:nvSpPr>
        <p:spPr/>
        <p:txBody>
          <a:bodyPr>
            <a:normAutofit fontScale="92500" lnSpcReduction="10000"/>
          </a:bodyPr>
          <a:lstStyle/>
          <a:p>
            <a:r>
              <a:rPr lang="nl-NL" sz="2600" dirty="0">
                <a:solidFill>
                  <a:prstClr val="black"/>
                </a:solidFill>
              </a:rPr>
              <a:t>Wanneer spreek je van een manie:</a:t>
            </a:r>
          </a:p>
          <a:p>
            <a:pPr lvl="1"/>
            <a:r>
              <a:rPr lang="nl-NL" dirty="0">
                <a:solidFill>
                  <a:prstClr val="black"/>
                </a:solidFill>
              </a:rPr>
              <a:t>Vrolijk</a:t>
            </a:r>
          </a:p>
          <a:p>
            <a:pPr lvl="1"/>
            <a:r>
              <a:rPr lang="nl-NL" dirty="0">
                <a:solidFill>
                  <a:prstClr val="black"/>
                </a:solidFill>
              </a:rPr>
              <a:t>Opgewekt</a:t>
            </a:r>
          </a:p>
          <a:p>
            <a:pPr lvl="1"/>
            <a:r>
              <a:rPr lang="nl-NL" dirty="0">
                <a:solidFill>
                  <a:prstClr val="black"/>
                </a:solidFill>
              </a:rPr>
              <a:t>Sterke emoties</a:t>
            </a:r>
          </a:p>
          <a:p>
            <a:pPr lvl="1"/>
            <a:r>
              <a:rPr lang="nl-NL" dirty="0">
                <a:solidFill>
                  <a:prstClr val="black"/>
                </a:solidFill>
              </a:rPr>
              <a:t>Agressief</a:t>
            </a:r>
          </a:p>
          <a:p>
            <a:pPr lvl="1"/>
            <a:r>
              <a:rPr lang="nl-NL" dirty="0">
                <a:solidFill>
                  <a:prstClr val="black"/>
                </a:solidFill>
              </a:rPr>
              <a:t>Zelf vertrouwen</a:t>
            </a:r>
          </a:p>
          <a:p>
            <a:pPr lvl="1"/>
            <a:r>
              <a:rPr lang="nl-NL" dirty="0">
                <a:solidFill>
                  <a:prstClr val="black"/>
                </a:solidFill>
              </a:rPr>
              <a:t>Drang om te spreken</a:t>
            </a:r>
          </a:p>
          <a:p>
            <a:pPr lvl="1"/>
            <a:r>
              <a:rPr lang="nl-NL" dirty="0">
                <a:solidFill>
                  <a:prstClr val="black"/>
                </a:solidFill>
              </a:rPr>
              <a:t>Snel denken/afgeleid</a:t>
            </a:r>
          </a:p>
          <a:p>
            <a:pPr lvl="1"/>
            <a:r>
              <a:rPr lang="nl-NL" dirty="0">
                <a:solidFill>
                  <a:prstClr val="black"/>
                </a:solidFill>
              </a:rPr>
              <a:t>Overactief</a:t>
            </a:r>
          </a:p>
          <a:p>
            <a:pPr lvl="1"/>
            <a:r>
              <a:rPr lang="nl-NL" dirty="0">
                <a:solidFill>
                  <a:prstClr val="black"/>
                </a:solidFill>
              </a:rPr>
              <a:t>Risicovol gedrag</a:t>
            </a:r>
          </a:p>
          <a:p>
            <a:pPr lvl="1"/>
            <a:r>
              <a:rPr lang="nl-NL" dirty="0">
                <a:solidFill>
                  <a:prstClr val="black"/>
                </a:solidFill>
              </a:rPr>
              <a:t>Ontremd</a:t>
            </a:r>
          </a:p>
          <a:p>
            <a:pPr lvl="1"/>
            <a:r>
              <a:rPr lang="nl-NL" dirty="0">
                <a:solidFill>
                  <a:prstClr val="black"/>
                </a:solidFill>
              </a:rPr>
              <a:t>Geen slaap nodig hebben.</a:t>
            </a:r>
          </a:p>
          <a:p>
            <a:pPr lvl="1"/>
            <a:endParaRPr lang="nl-NL" dirty="0"/>
          </a:p>
        </p:txBody>
      </p:sp>
    </p:spTree>
    <p:extLst>
      <p:ext uri="{BB962C8B-B14F-4D97-AF65-F5344CB8AC3E}">
        <p14:creationId xmlns:p14="http://schemas.microsoft.com/office/powerpoint/2010/main" val="394414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368</Words>
  <Application>Microsoft Office PowerPoint</Application>
  <PresentationFormat>Breedbeeld</PresentationFormat>
  <Paragraphs>70</Paragraphs>
  <Slides>11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Sociaal werk 2</vt:lpstr>
      <vt:lpstr>Vorige keer…</vt:lpstr>
      <vt:lpstr>Vandaag…</vt:lpstr>
      <vt:lpstr>PowerPoint-presentatie</vt:lpstr>
      <vt:lpstr>Stemmingsstoornissen.</vt:lpstr>
      <vt:lpstr>PowerPoint-presentatie</vt:lpstr>
      <vt:lpstr>Depressie</vt:lpstr>
      <vt:lpstr>Depressie 2</vt:lpstr>
      <vt:lpstr>Manie</vt:lpstr>
      <vt:lpstr>PowerPoint-presentatie</vt:lpstr>
      <vt:lpstr>Bekende personen met deze klachten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Sociaal werk 2</dc:title>
  <dc:creator>Koen Steinhauer</dc:creator>
  <cp:lastModifiedBy>Koen Steinhauer</cp:lastModifiedBy>
  <cp:revision>7</cp:revision>
  <dcterms:created xsi:type="dcterms:W3CDTF">2017-06-19T09:15:15Z</dcterms:created>
  <dcterms:modified xsi:type="dcterms:W3CDTF">2017-06-30T08:24:40Z</dcterms:modified>
</cp:coreProperties>
</file>